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319" r:id="rId2"/>
    <p:sldId id="326" r:id="rId3"/>
    <p:sldId id="317" r:id="rId4"/>
    <p:sldId id="323" r:id="rId5"/>
    <p:sldId id="325" r:id="rId6"/>
    <p:sldId id="321" r:id="rId7"/>
    <p:sldId id="322" r:id="rId8"/>
  </p:sldIdLst>
  <p:sldSz cx="9144000" cy="5715000" type="screen16x1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74">
          <p15:clr>
            <a:srgbClr val="A4A3A4"/>
          </p15:clr>
        </p15:guide>
        <p15:guide id="2" orient="horz" pos="213">
          <p15:clr>
            <a:srgbClr val="A4A3A4"/>
          </p15:clr>
        </p15:guide>
        <p15:guide id="3" orient="horz" pos="798">
          <p15:clr>
            <a:srgbClr val="A4A3A4"/>
          </p15:clr>
        </p15:guide>
        <p15:guide id="4" orient="horz" pos="3388">
          <p15:clr>
            <a:srgbClr val="A4A3A4"/>
          </p15:clr>
        </p15:guide>
        <p15:guide id="5" orient="horz" pos="3425">
          <p15:clr>
            <a:srgbClr val="A4A3A4"/>
          </p15:clr>
        </p15:guide>
        <p15:guide id="6" orient="horz" pos="118">
          <p15:clr>
            <a:srgbClr val="A4A3A4"/>
          </p15:clr>
        </p15:guide>
        <p15:guide id="7" orient="horz" pos="3482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C10A83-FA7E-47E4-BFAB-ADA8E176B197}">
  <a:tblStyle styleId="{C5C10A83-FA7E-47E4-BFAB-ADA8E176B19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562"/>
    <p:restoredTop sz="88155" autoAdjust="0"/>
  </p:normalViewPr>
  <p:slideViewPr>
    <p:cSldViewPr snapToGrid="0">
      <p:cViewPr varScale="1">
        <p:scale>
          <a:sx n="126" d="100"/>
          <a:sy n="126" d="100"/>
        </p:scale>
        <p:origin x="192" y="848"/>
      </p:cViewPr>
      <p:guideLst>
        <p:guide orient="horz" pos="3274"/>
        <p:guide orient="horz" pos="213"/>
        <p:guide orient="horz" pos="798"/>
        <p:guide orient="horz" pos="3388"/>
        <p:guide orient="horz" pos="3425"/>
        <p:guide orient="horz" pos="118"/>
        <p:guide orient="horz" pos="3482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0688" y="768350"/>
            <a:ext cx="6138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337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36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Given a partial surface observation, which surface reconstruction is then most likely?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applications to state importance: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Medical for more accurate implant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Forensic for identification purposes (e.g. gender)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frequently encounter the need to reconstruct the full 3D surface from a given part of a bone in areas such as orthopaedics and surgical planning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79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shape models can be used to </a:t>
            </a:r>
            <a:r>
              <a:rPr lang="en-US" err="1"/>
              <a:t>analyse</a:t>
            </a:r>
            <a:r>
              <a:rPr lang="en-US"/>
              <a:t> partial data and directly infer the missing piece.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SSM is a model learned from example data in correspondence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03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correspondence between the partial shape and the SSM.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Inferring the missing part from the model.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reconstruction, the most common method is to find the MAP (a single solution) to the problem.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we use fixed correspondence, a closed form solution can be used (current state of the art)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solution, does not make any assumption on the correspondence!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26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Fixed correspondence is a too naïve assumption – especially when working with smooth surfaces.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396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length prediction where the analytical method has the ground-truth bone length as highly unlikely.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our method, the ground-truth solution appears with a higher probability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57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We make use of a MCMC method to estimate the posterior distribution as a </a:t>
            </a:r>
            <a:r>
              <a:rPr lang="en-US" sz="1200" err="1"/>
              <a:t>markov</a:t>
            </a:r>
            <a:r>
              <a:rPr lang="en-US" sz="1200"/>
              <a:t> chain.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Random samples from the posterior shows that the correspondence is not fixed around the known part of the bone.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As a technical contribution, we introduce a geometry informed proposal into the MH algorithm for faster posterior convergence.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For more info, see poster. 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05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393" y="307691"/>
            <a:ext cx="992695" cy="3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1550" y="1146969"/>
            <a:ext cx="7772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1550" y="2137420"/>
            <a:ext cx="6800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mit Bild">
  <p:cSld name="Titelfolie mit Bil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187854"/>
            <a:ext cx="8928000" cy="23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971550" y="1146969"/>
            <a:ext cx="7772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971550" y="2137420"/>
            <a:ext cx="6800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215900" y="2497667"/>
            <a:ext cx="8712300" cy="30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393" y="307691"/>
            <a:ext cx="992695" cy="35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32000" y="1267355"/>
            <a:ext cx="82803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Legende">
  <p:cSld name="Bild mit Legen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31800" y="1267353"/>
            <a:ext cx="6192900" cy="3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767513" y="1267354"/>
            <a:ext cx="19446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ilder">
  <p:cSld name="2 Bil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>
            <a:spLocks noGrp="1"/>
          </p:cNvSpPr>
          <p:nvPr>
            <p:ph type="pic" idx="2"/>
          </p:nvPr>
        </p:nvSpPr>
        <p:spPr>
          <a:xfrm>
            <a:off x="431799" y="1267353"/>
            <a:ext cx="4068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>
            <a:spLocks noGrp="1"/>
          </p:cNvSpPr>
          <p:nvPr>
            <p:ph type="pic" idx="3"/>
          </p:nvPr>
        </p:nvSpPr>
        <p:spPr>
          <a:xfrm>
            <a:off x="4643437" y="1267354"/>
            <a:ext cx="4068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431800" y="3517573"/>
            <a:ext cx="4068900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4643437" y="3517573"/>
            <a:ext cx="4068900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ilder">
  <p:cSld name="3 Bil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9"/>
          <p:cNvSpPr>
            <a:spLocks noGrp="1"/>
          </p:cNvSpPr>
          <p:nvPr>
            <p:ph type="pic" idx="2"/>
          </p:nvPr>
        </p:nvSpPr>
        <p:spPr>
          <a:xfrm>
            <a:off x="431800" y="1267353"/>
            <a:ext cx="26637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31800" y="4084762"/>
            <a:ext cx="266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>
            <a:spLocks noGrp="1"/>
          </p:cNvSpPr>
          <p:nvPr>
            <p:ph type="pic" idx="3"/>
          </p:nvPr>
        </p:nvSpPr>
        <p:spPr>
          <a:xfrm>
            <a:off x="3240088" y="1267354"/>
            <a:ext cx="26637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3240088" y="4084762"/>
            <a:ext cx="266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>
            <a:spLocks noGrp="1"/>
          </p:cNvSpPr>
          <p:nvPr>
            <p:ph type="pic" idx="5"/>
          </p:nvPr>
        </p:nvSpPr>
        <p:spPr>
          <a:xfrm>
            <a:off x="6048374" y="1270228"/>
            <a:ext cx="26637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6"/>
          </p:nvPr>
        </p:nvSpPr>
        <p:spPr>
          <a:xfrm>
            <a:off x="6048374" y="4087636"/>
            <a:ext cx="266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(gross)">
  <p:cSld name="Bild (gross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431800" y="337344"/>
            <a:ext cx="8280300" cy="4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431801" y="4687703"/>
            <a:ext cx="82803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(Vollfläche)">
  <p:cSld name="Bild (Vollfläche)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32000" y="1267355"/>
            <a:ext cx="82803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em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88883" y="777522"/>
            <a:ext cx="8355067" cy="119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8695"/>
              </a:lnSpc>
              <a:buSzPts val="2300"/>
            </a:pPr>
            <a:r>
              <a:rPr lang="en-GB" sz="3400" dirty="0"/>
              <a:t>Probabilistic Surface Reconstruction with Unknown Correspondence</a:t>
            </a:r>
            <a:endParaRPr sz="3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31368" y="2031726"/>
            <a:ext cx="6800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sz="1600" b="1" u="sng" dirty="0"/>
              <a:t>Dennis Madsen</a:t>
            </a:r>
            <a:r>
              <a:rPr lang="en-GB" sz="1600" dirty="0"/>
              <a:t>, Thomas Vetter and Marcel </a:t>
            </a:r>
            <a:r>
              <a:rPr lang="en-GB" sz="1600" dirty="0" err="1"/>
              <a:t>Lüthi</a:t>
            </a:r>
            <a:br>
              <a:rPr lang="en-GB" sz="2000"/>
            </a:br>
            <a:endParaRPr sz="1600"/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8;p13">
            <a:extLst>
              <a:ext uri="{FF2B5EF4-FFF2-40B4-BE49-F238E27FC236}">
                <a16:creationId xmlns:a16="http://schemas.microsoft.com/office/drawing/2014/main" id="{BD223E3C-CAC7-9344-81A4-462985DCFA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8424"/>
          <a:stretch/>
        </p:blipFill>
        <p:spPr>
          <a:xfrm>
            <a:off x="1543578" y="3470257"/>
            <a:ext cx="840532" cy="18091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B5423-E7FF-B14E-84DB-3D8DC63DEDBB}"/>
              </a:ext>
            </a:extLst>
          </p:cNvPr>
          <p:cNvSpPr txBox="1"/>
          <p:nvPr/>
        </p:nvSpPr>
        <p:spPr>
          <a:xfrm>
            <a:off x="1088119" y="4676923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Partial observation</a:t>
            </a:r>
          </a:p>
        </p:txBody>
      </p:sp>
    </p:spTree>
    <p:extLst>
      <p:ext uri="{BB962C8B-B14F-4D97-AF65-F5344CB8AC3E}">
        <p14:creationId xmlns:p14="http://schemas.microsoft.com/office/powerpoint/2010/main" val="257660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88883" y="777522"/>
            <a:ext cx="8355067" cy="119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8695"/>
              </a:lnSpc>
              <a:buSzPts val="2300"/>
            </a:pPr>
            <a:r>
              <a:rPr lang="en-GB" sz="3400"/>
              <a:t>Probabilistic Surface Reconstruction with Unknown Correspondence</a:t>
            </a:r>
            <a:endParaRPr sz="3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31368" y="2031726"/>
            <a:ext cx="6800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sz="1600" b="1" u="sng"/>
              <a:t>Dennis Madsen</a:t>
            </a:r>
            <a:r>
              <a:rPr lang="en-GB" sz="1600"/>
              <a:t>, Thomas Vetter and Marcel </a:t>
            </a:r>
            <a:r>
              <a:rPr lang="en-GB" sz="1600" err="1"/>
              <a:t>Lüthi</a:t>
            </a:r>
            <a:br>
              <a:rPr lang="en-GB" sz="2000"/>
            </a:br>
            <a:endParaRPr sz="1600"/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B97A57-E0D7-8E45-88AF-EE0666B677F3}"/>
              </a:ext>
            </a:extLst>
          </p:cNvPr>
          <p:cNvCxnSpPr>
            <a:cxnSpLocks/>
          </p:cNvCxnSpPr>
          <p:nvPr/>
        </p:nvCxnSpPr>
        <p:spPr>
          <a:xfrm>
            <a:off x="2496273" y="4207775"/>
            <a:ext cx="2862433" cy="0"/>
          </a:xfrm>
          <a:prstGeom prst="straightConnector1">
            <a:avLst/>
          </a:prstGeom>
          <a:ln w="63500" cap="rnd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oogle Shape;88;p13">
            <a:extLst>
              <a:ext uri="{FF2B5EF4-FFF2-40B4-BE49-F238E27FC236}">
                <a16:creationId xmlns:a16="http://schemas.microsoft.com/office/drawing/2014/main" id="{BD223E3C-CAC7-9344-81A4-462985DCFA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8424"/>
          <a:stretch/>
        </p:blipFill>
        <p:spPr>
          <a:xfrm>
            <a:off x="1543578" y="3470257"/>
            <a:ext cx="840532" cy="180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9;p13">
            <a:extLst>
              <a:ext uri="{FF2B5EF4-FFF2-40B4-BE49-F238E27FC236}">
                <a16:creationId xmlns:a16="http://schemas.microsoft.com/office/drawing/2014/main" id="{E2C8F639-07E5-D540-9AD9-EF873A4F1D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03418" y="2504500"/>
            <a:ext cx="840532" cy="293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;p13">
            <a:extLst>
              <a:ext uri="{FF2B5EF4-FFF2-40B4-BE49-F238E27FC236}">
                <a16:creationId xmlns:a16="http://schemas.microsoft.com/office/drawing/2014/main" id="{3B5BF79A-8D09-6E4B-B67D-D5AEBECEFC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8868" y="2860657"/>
            <a:ext cx="840532" cy="29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B5423-E7FF-B14E-84DB-3D8DC63DEDBB}"/>
              </a:ext>
            </a:extLst>
          </p:cNvPr>
          <p:cNvSpPr txBox="1"/>
          <p:nvPr/>
        </p:nvSpPr>
        <p:spPr>
          <a:xfrm>
            <a:off x="1088119" y="4676923"/>
            <a:ext cx="1882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Partial 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546F9-A715-D046-9758-53D10CD369F9}"/>
              </a:ext>
            </a:extLst>
          </p:cNvPr>
          <p:cNvSpPr txBox="1"/>
          <p:nvPr/>
        </p:nvSpPr>
        <p:spPr>
          <a:xfrm>
            <a:off x="2496273" y="3859626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Surface reconstruction(s)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BF6F1-1147-AB41-A2EB-A827FD2A9941}"/>
              </a:ext>
            </a:extLst>
          </p:cNvPr>
          <p:cNvSpPr txBox="1"/>
          <p:nvPr/>
        </p:nvSpPr>
        <p:spPr>
          <a:xfrm>
            <a:off x="6126663" y="3667955"/>
            <a:ext cx="2122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/>
              <a:t>Most likely reconstruction?</a:t>
            </a:r>
          </a:p>
        </p:txBody>
      </p:sp>
    </p:spTree>
    <p:extLst>
      <p:ext uri="{BB962C8B-B14F-4D97-AF65-F5344CB8AC3E}">
        <p14:creationId xmlns:p14="http://schemas.microsoft.com/office/powerpoint/2010/main" val="20402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19200" y="269240"/>
            <a:ext cx="7693572" cy="7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8695"/>
              </a:lnSpc>
              <a:buSzPts val="2300"/>
            </a:pPr>
            <a:r>
              <a:rPr lang="en-GB" sz="3400"/>
              <a:t>Statistical Shape Models (SSMs)</a:t>
            </a:r>
            <a:endParaRPr sz="3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fullSSM">
            <a:hlinkClick r:id="" action="ppaction://media"/>
            <a:extLst>
              <a:ext uri="{FF2B5EF4-FFF2-40B4-BE49-F238E27FC236}">
                <a16:creationId xmlns:a16="http://schemas.microsoft.com/office/drawing/2014/main" id="{B8E5157A-66CF-7D44-AFAB-41CB1652A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611" y="1219078"/>
            <a:ext cx="1247582" cy="41586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369FE-78D6-594E-B04B-CF8F2175AC4B}"/>
              </a:ext>
            </a:extLst>
          </p:cNvPr>
          <p:cNvSpPr txBox="1"/>
          <p:nvPr/>
        </p:nvSpPr>
        <p:spPr>
          <a:xfrm>
            <a:off x="198605" y="1255158"/>
            <a:ext cx="6359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An SSM </a:t>
            </a:r>
            <a:r>
              <a:rPr lang="da-DK" dirty="0" err="1"/>
              <a:t>learns</a:t>
            </a:r>
            <a:r>
              <a:rPr lang="da-DK" dirty="0"/>
              <a:t> the </a:t>
            </a:r>
            <a:r>
              <a:rPr lang="da-DK" dirty="0" err="1"/>
              <a:t>shape</a:t>
            </a:r>
            <a:r>
              <a:rPr lang="da-DK" dirty="0"/>
              <a:t> </a:t>
            </a:r>
            <a:r>
              <a:rPr lang="da-DK" dirty="0" err="1"/>
              <a:t>variability</a:t>
            </a:r>
            <a:r>
              <a:rPr lang="da-DK" dirty="0"/>
              <a:t> from </a:t>
            </a:r>
            <a:r>
              <a:rPr lang="da-DK" dirty="0" err="1"/>
              <a:t>example</a:t>
            </a:r>
            <a:r>
              <a:rPr lang="da-DK" dirty="0"/>
              <a:t> data in point </a:t>
            </a:r>
            <a:r>
              <a:rPr lang="da-DK" dirty="0" err="1"/>
              <a:t>corresondence</a:t>
            </a:r>
            <a:endParaRPr lang="da-DK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33137F0-881F-3F46-9295-3AF6AB4F1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478" y="1856823"/>
            <a:ext cx="811910" cy="28850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56008C-8B80-6441-BBE2-D31967EA3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98" y="1856824"/>
            <a:ext cx="811910" cy="28850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851872-4DF1-CD42-94A3-A132D5870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6498" y="1856823"/>
            <a:ext cx="811910" cy="28850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9A1259-5E52-5D47-8F48-06242E34E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9704" y="1843360"/>
            <a:ext cx="811910" cy="28850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C8CCC11-CD94-7D4B-90CF-0EB93E6DC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6525" y="1843360"/>
            <a:ext cx="811910" cy="28850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A6BA49-0BE2-D84A-8C65-5498E78F32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1598" y="1856823"/>
            <a:ext cx="811910" cy="28850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1C905-755B-CA41-856A-B63982AE2C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3993" y="1856823"/>
            <a:ext cx="811910" cy="28850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30D03AF-7A10-F345-A410-BB48DF090E8D}"/>
              </a:ext>
            </a:extLst>
          </p:cNvPr>
          <p:cNvSpPr/>
          <p:nvPr/>
        </p:nvSpPr>
        <p:spPr>
          <a:xfrm>
            <a:off x="0" y="5489447"/>
            <a:ext cx="3568591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GB" sz="800"/>
              <a:t>Probabilistic Surface Reconstruction with Unknown Correspondence</a:t>
            </a:r>
            <a:endParaRPr lang="da-DK" sz="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51A9DF-B8D5-1B44-B3DE-83DD5E983830}"/>
                  </a:ext>
                </a:extLst>
              </p:cNvPr>
              <p:cNvSpPr txBox="1"/>
              <p:nvPr/>
            </p:nvSpPr>
            <p:spPr>
              <a:xfrm>
                <a:off x="7802705" y="861550"/>
                <a:ext cx="5895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51A9DF-B8D5-1B44-B3DE-83DD5E98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705" y="861550"/>
                <a:ext cx="589585" cy="307777"/>
              </a:xfrm>
              <a:prstGeom prst="rect">
                <a:avLst/>
              </a:prstGeom>
              <a:blipFill>
                <a:blip r:embed="rId13"/>
                <a:stretch>
                  <a:fillRect l="-6250" t="-36000" r="-125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AE04F74A-712D-5143-9808-89B3AB81D989}"/>
              </a:ext>
            </a:extLst>
          </p:cNvPr>
          <p:cNvSpPr/>
          <p:nvPr/>
        </p:nvSpPr>
        <p:spPr>
          <a:xfrm>
            <a:off x="223520" y="1219078"/>
            <a:ext cx="6289040" cy="415860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329077-9DB0-4A44-ABDE-C9C09031F801}"/>
              </a:ext>
            </a:extLst>
          </p:cNvPr>
          <p:cNvCxnSpPr>
            <a:cxnSpLocks/>
          </p:cNvCxnSpPr>
          <p:nvPr/>
        </p:nvCxnSpPr>
        <p:spPr>
          <a:xfrm>
            <a:off x="6557880" y="3252735"/>
            <a:ext cx="904156" cy="0"/>
          </a:xfrm>
          <a:prstGeom prst="straightConnector1">
            <a:avLst/>
          </a:prstGeom>
          <a:ln w="63500" cap="rnd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D1E8C4-901D-F54D-B21D-C9937521ABDE}"/>
              </a:ext>
            </a:extLst>
          </p:cNvPr>
          <p:cNvSpPr txBox="1"/>
          <p:nvPr/>
        </p:nvSpPr>
        <p:spPr>
          <a:xfrm>
            <a:off x="6554717" y="2914181"/>
            <a:ext cx="62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PCA</a:t>
            </a:r>
          </a:p>
        </p:txBody>
      </p:sp>
      <p:sp>
        <p:nvSpPr>
          <p:cNvPr id="61" name="Google Shape;252;p25">
            <a:extLst>
              <a:ext uri="{FF2B5EF4-FFF2-40B4-BE49-F238E27FC236}">
                <a16:creationId xmlns:a16="http://schemas.microsoft.com/office/drawing/2014/main" id="{81AB5438-4F5B-D942-8850-A3CA5FE1C133}"/>
              </a:ext>
            </a:extLst>
          </p:cNvPr>
          <p:cNvSpPr/>
          <p:nvPr/>
        </p:nvSpPr>
        <p:spPr>
          <a:xfrm>
            <a:off x="955458" y="1963052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53;p25">
            <a:extLst>
              <a:ext uri="{FF2B5EF4-FFF2-40B4-BE49-F238E27FC236}">
                <a16:creationId xmlns:a16="http://schemas.microsoft.com/office/drawing/2014/main" id="{D8AA1C7E-164E-4848-A6B6-1226FD21F824}"/>
              </a:ext>
            </a:extLst>
          </p:cNvPr>
          <p:cNvSpPr/>
          <p:nvPr/>
        </p:nvSpPr>
        <p:spPr>
          <a:xfrm>
            <a:off x="1665232" y="1799864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53;p25">
            <a:extLst>
              <a:ext uri="{FF2B5EF4-FFF2-40B4-BE49-F238E27FC236}">
                <a16:creationId xmlns:a16="http://schemas.microsoft.com/office/drawing/2014/main" id="{980F2158-D4DF-3C42-AC71-CD6780F676BF}"/>
              </a:ext>
            </a:extLst>
          </p:cNvPr>
          <p:cNvSpPr/>
          <p:nvPr/>
        </p:nvSpPr>
        <p:spPr>
          <a:xfrm>
            <a:off x="2344779" y="1836698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53;p25">
            <a:extLst>
              <a:ext uri="{FF2B5EF4-FFF2-40B4-BE49-F238E27FC236}">
                <a16:creationId xmlns:a16="http://schemas.microsoft.com/office/drawing/2014/main" id="{87CA4E01-8859-6E41-9773-C30359FC2782}"/>
              </a:ext>
            </a:extLst>
          </p:cNvPr>
          <p:cNvSpPr/>
          <p:nvPr/>
        </p:nvSpPr>
        <p:spPr>
          <a:xfrm>
            <a:off x="3070099" y="1949864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53;p25">
            <a:extLst>
              <a:ext uri="{FF2B5EF4-FFF2-40B4-BE49-F238E27FC236}">
                <a16:creationId xmlns:a16="http://schemas.microsoft.com/office/drawing/2014/main" id="{1096A69D-328B-BB41-8172-F1F00E2BB914}"/>
              </a:ext>
            </a:extLst>
          </p:cNvPr>
          <p:cNvSpPr/>
          <p:nvPr/>
        </p:nvSpPr>
        <p:spPr>
          <a:xfrm>
            <a:off x="3797478" y="202302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53;p25">
            <a:extLst>
              <a:ext uri="{FF2B5EF4-FFF2-40B4-BE49-F238E27FC236}">
                <a16:creationId xmlns:a16="http://schemas.microsoft.com/office/drawing/2014/main" id="{CBA62E4F-F0AD-3545-8FC7-0DBD26D05527}"/>
              </a:ext>
            </a:extLst>
          </p:cNvPr>
          <p:cNvSpPr/>
          <p:nvPr/>
        </p:nvSpPr>
        <p:spPr>
          <a:xfrm>
            <a:off x="4486525" y="1901385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253;p25">
            <a:extLst>
              <a:ext uri="{FF2B5EF4-FFF2-40B4-BE49-F238E27FC236}">
                <a16:creationId xmlns:a16="http://schemas.microsoft.com/office/drawing/2014/main" id="{870E4EB6-099C-5044-A0FA-DBEA9D13EF4D}"/>
              </a:ext>
            </a:extLst>
          </p:cNvPr>
          <p:cNvSpPr/>
          <p:nvPr/>
        </p:nvSpPr>
        <p:spPr>
          <a:xfrm>
            <a:off x="5154444" y="187302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997A0C41-0BFD-6742-AC42-317BA317F022}"/>
              </a:ext>
            </a:extLst>
          </p:cNvPr>
          <p:cNvCxnSpPr>
            <a:stCxn id="61" idx="0"/>
            <a:endCxn id="64" idx="0"/>
          </p:cNvCxnSpPr>
          <p:nvPr/>
        </p:nvCxnSpPr>
        <p:spPr>
          <a:xfrm rot="5400000" flipH="1" flipV="1">
            <a:off x="1300601" y="1526571"/>
            <a:ext cx="163188" cy="709774"/>
          </a:xfrm>
          <a:prstGeom prst="curvedConnector3">
            <a:avLst>
              <a:gd name="adj1" fmla="val 1579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7005C156-7E89-2541-855B-D4DCB86D92EC}"/>
              </a:ext>
            </a:extLst>
          </p:cNvPr>
          <p:cNvCxnSpPr>
            <a:cxnSpLocks/>
            <a:stCxn id="64" idx="0"/>
            <a:endCxn id="65" idx="0"/>
          </p:cNvCxnSpPr>
          <p:nvPr/>
        </p:nvCxnSpPr>
        <p:spPr>
          <a:xfrm rot="16200000" flipH="1">
            <a:off x="2058438" y="1478508"/>
            <a:ext cx="36834" cy="679547"/>
          </a:xfrm>
          <a:prstGeom prst="curvedConnector3">
            <a:avLst>
              <a:gd name="adj1" fmla="val -42801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EB08C8E9-37CE-E342-AAD6-C9C16C364853}"/>
              </a:ext>
            </a:extLst>
          </p:cNvPr>
          <p:cNvCxnSpPr>
            <a:cxnSpLocks/>
            <a:stCxn id="65" idx="7"/>
            <a:endCxn id="67" idx="0"/>
          </p:cNvCxnSpPr>
          <p:nvPr/>
        </p:nvCxnSpPr>
        <p:spPr>
          <a:xfrm rot="16200000" flipH="1">
            <a:off x="2759092" y="1567007"/>
            <a:ext cx="91199" cy="674514"/>
          </a:xfrm>
          <a:prstGeom prst="curvedConnector3">
            <a:avLst>
              <a:gd name="adj1" fmla="val -2056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2E048267-D739-C142-8A53-6307B6814B14}"/>
              </a:ext>
            </a:extLst>
          </p:cNvPr>
          <p:cNvCxnSpPr>
            <a:cxnSpLocks/>
            <a:stCxn id="67" idx="7"/>
            <a:endCxn id="68" idx="1"/>
          </p:cNvCxnSpPr>
          <p:nvPr/>
        </p:nvCxnSpPr>
        <p:spPr>
          <a:xfrm rot="16200000" flipH="1">
            <a:off x="3469057" y="1695529"/>
            <a:ext cx="73162" cy="625767"/>
          </a:xfrm>
          <a:prstGeom prst="curvedConnector3">
            <a:avLst>
              <a:gd name="adj1" fmla="val -34248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C183E2DF-5B3B-F749-9303-1AD200D43123}"/>
              </a:ext>
            </a:extLst>
          </p:cNvPr>
          <p:cNvCxnSpPr>
            <a:cxnSpLocks/>
            <a:stCxn id="68" idx="0"/>
            <a:endCxn id="69" idx="1"/>
          </p:cNvCxnSpPr>
          <p:nvPr/>
        </p:nvCxnSpPr>
        <p:spPr>
          <a:xfrm rot="5400000" flipH="1" flipV="1">
            <a:off x="4138611" y="1654069"/>
            <a:ext cx="99674" cy="638241"/>
          </a:xfrm>
          <a:prstGeom prst="curvedConnector3">
            <a:avLst>
              <a:gd name="adj1" fmla="val 2485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03616C58-372E-8B4C-A4F5-47A756D178A6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863735" y="1589633"/>
            <a:ext cx="6392" cy="617113"/>
          </a:xfrm>
          <a:prstGeom prst="curvedConnector3">
            <a:avLst>
              <a:gd name="adj1" fmla="val 278674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252;p25">
            <a:extLst>
              <a:ext uri="{FF2B5EF4-FFF2-40B4-BE49-F238E27FC236}">
                <a16:creationId xmlns:a16="http://schemas.microsoft.com/office/drawing/2014/main" id="{B56829DE-D8C2-8249-AF3C-23037C722E51}"/>
              </a:ext>
            </a:extLst>
          </p:cNvPr>
          <p:cNvSpPr/>
          <p:nvPr/>
        </p:nvSpPr>
        <p:spPr>
          <a:xfrm>
            <a:off x="1151246" y="4492043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52;p25">
            <a:extLst>
              <a:ext uri="{FF2B5EF4-FFF2-40B4-BE49-F238E27FC236}">
                <a16:creationId xmlns:a16="http://schemas.microsoft.com/office/drawing/2014/main" id="{248E27F5-38C9-FC41-B886-EC92E780F99B}"/>
              </a:ext>
            </a:extLst>
          </p:cNvPr>
          <p:cNvSpPr/>
          <p:nvPr/>
        </p:nvSpPr>
        <p:spPr>
          <a:xfrm>
            <a:off x="1860694" y="4525428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252;p25">
            <a:extLst>
              <a:ext uri="{FF2B5EF4-FFF2-40B4-BE49-F238E27FC236}">
                <a16:creationId xmlns:a16="http://schemas.microsoft.com/office/drawing/2014/main" id="{B4BDA31B-D2B3-AA42-830C-C56EE483FA14}"/>
              </a:ext>
            </a:extLst>
          </p:cNvPr>
          <p:cNvSpPr/>
          <p:nvPr/>
        </p:nvSpPr>
        <p:spPr>
          <a:xfrm>
            <a:off x="2563223" y="455770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252;p25">
            <a:extLst>
              <a:ext uri="{FF2B5EF4-FFF2-40B4-BE49-F238E27FC236}">
                <a16:creationId xmlns:a16="http://schemas.microsoft.com/office/drawing/2014/main" id="{62B8B492-997A-AB43-90D1-020C5BD9A0E5}"/>
              </a:ext>
            </a:extLst>
          </p:cNvPr>
          <p:cNvSpPr/>
          <p:nvPr/>
        </p:nvSpPr>
        <p:spPr>
          <a:xfrm>
            <a:off x="3287554" y="4375428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252;p25">
            <a:extLst>
              <a:ext uri="{FF2B5EF4-FFF2-40B4-BE49-F238E27FC236}">
                <a16:creationId xmlns:a16="http://schemas.microsoft.com/office/drawing/2014/main" id="{3709A388-31A5-F84C-8055-72FE979DB3B0}"/>
              </a:ext>
            </a:extLst>
          </p:cNvPr>
          <p:cNvSpPr/>
          <p:nvPr/>
        </p:nvSpPr>
        <p:spPr>
          <a:xfrm>
            <a:off x="4000468" y="4342043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252;p25">
            <a:extLst>
              <a:ext uri="{FF2B5EF4-FFF2-40B4-BE49-F238E27FC236}">
                <a16:creationId xmlns:a16="http://schemas.microsoft.com/office/drawing/2014/main" id="{1043D5C2-C404-E849-95A1-4DD2D3549ADE}"/>
              </a:ext>
            </a:extLst>
          </p:cNvPr>
          <p:cNvSpPr/>
          <p:nvPr/>
        </p:nvSpPr>
        <p:spPr>
          <a:xfrm>
            <a:off x="4693811" y="4433689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252;p25">
            <a:extLst>
              <a:ext uri="{FF2B5EF4-FFF2-40B4-BE49-F238E27FC236}">
                <a16:creationId xmlns:a16="http://schemas.microsoft.com/office/drawing/2014/main" id="{96BA0C16-A00F-3A43-8FF6-C8F14CC645D3}"/>
              </a:ext>
            </a:extLst>
          </p:cNvPr>
          <p:cNvSpPr/>
          <p:nvPr/>
        </p:nvSpPr>
        <p:spPr>
          <a:xfrm>
            <a:off x="5340453" y="448270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B26DD890-CB53-EA4F-9F2C-1B282BBED5F1}"/>
              </a:ext>
            </a:extLst>
          </p:cNvPr>
          <p:cNvCxnSpPr>
            <a:cxnSpLocks/>
            <a:stCxn id="80" idx="5"/>
            <a:endCxn id="81" idx="4"/>
          </p:cNvCxnSpPr>
          <p:nvPr/>
        </p:nvCxnSpPr>
        <p:spPr>
          <a:xfrm rot="16200000" flipH="1">
            <a:off x="1575547" y="4318431"/>
            <a:ext cx="55352" cy="658642"/>
          </a:xfrm>
          <a:prstGeom prst="curvedConnector3">
            <a:avLst>
              <a:gd name="adj1" fmla="val 3275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2A48DEF1-B8F1-EE47-B398-767798D2413C}"/>
              </a:ext>
            </a:extLst>
          </p:cNvPr>
          <p:cNvCxnSpPr>
            <a:cxnSpLocks/>
            <a:stCxn id="81" idx="4"/>
            <a:endCxn id="82" idx="3"/>
          </p:cNvCxnSpPr>
          <p:nvPr/>
        </p:nvCxnSpPr>
        <p:spPr>
          <a:xfrm rot="16200000" flipH="1">
            <a:off x="2253250" y="4354721"/>
            <a:ext cx="10311" cy="651723"/>
          </a:xfrm>
          <a:prstGeom prst="curvedConnector3">
            <a:avLst>
              <a:gd name="adj1" fmla="val 18061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D8F9657C-7D4B-4A42-9BD4-7EA08322434C}"/>
              </a:ext>
            </a:extLst>
          </p:cNvPr>
          <p:cNvCxnSpPr>
            <a:cxnSpLocks/>
            <a:stCxn id="82" idx="4"/>
          </p:cNvCxnSpPr>
          <p:nvPr/>
        </p:nvCxnSpPr>
        <p:spPr>
          <a:xfrm rot="5400000" flipH="1" flipV="1">
            <a:off x="2904485" y="4274588"/>
            <a:ext cx="163705" cy="702531"/>
          </a:xfrm>
          <a:prstGeom prst="curvedConnector4">
            <a:avLst>
              <a:gd name="adj1" fmla="val -99743"/>
              <a:gd name="adj2" fmla="val 989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85BE719B-D9A8-C248-A133-888A4DEBB620}"/>
              </a:ext>
            </a:extLst>
          </p:cNvPr>
          <p:cNvCxnSpPr>
            <a:cxnSpLocks/>
            <a:stCxn id="83" idx="4"/>
            <a:endCxn id="85" idx="4"/>
          </p:cNvCxnSpPr>
          <p:nvPr/>
        </p:nvCxnSpPr>
        <p:spPr>
          <a:xfrm rot="5400000" flipH="1" flipV="1">
            <a:off x="3699168" y="4152279"/>
            <a:ext cx="33385" cy="712914"/>
          </a:xfrm>
          <a:prstGeom prst="curvedConnector3">
            <a:avLst>
              <a:gd name="adj1" fmla="val -684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BE32229C-E1FD-144A-AB66-A50BB624B475}"/>
              </a:ext>
            </a:extLst>
          </p:cNvPr>
          <p:cNvCxnSpPr>
            <a:cxnSpLocks/>
            <a:stCxn id="85" idx="4"/>
            <a:endCxn id="88" idx="4"/>
          </p:cNvCxnSpPr>
          <p:nvPr/>
        </p:nvCxnSpPr>
        <p:spPr>
          <a:xfrm rot="16200000" flipH="1">
            <a:off x="4373166" y="4191194"/>
            <a:ext cx="91646" cy="693343"/>
          </a:xfrm>
          <a:prstGeom prst="curvedConnector3">
            <a:avLst>
              <a:gd name="adj1" fmla="val 2883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0893869D-6A6D-0C4E-AA4E-7B9BAA455018}"/>
              </a:ext>
            </a:extLst>
          </p:cNvPr>
          <p:cNvCxnSpPr>
            <a:cxnSpLocks/>
            <a:stCxn id="88" idx="4"/>
            <a:endCxn id="89" idx="4"/>
          </p:cNvCxnSpPr>
          <p:nvPr/>
        </p:nvCxnSpPr>
        <p:spPr>
          <a:xfrm rot="16200000" flipH="1">
            <a:off x="5064474" y="4284876"/>
            <a:ext cx="49017" cy="646642"/>
          </a:xfrm>
          <a:prstGeom prst="curvedConnector3">
            <a:avLst>
              <a:gd name="adj1" fmla="val 4902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Google Shape;252;p25">
            <a:extLst>
              <a:ext uri="{FF2B5EF4-FFF2-40B4-BE49-F238E27FC236}">
                <a16:creationId xmlns:a16="http://schemas.microsoft.com/office/drawing/2014/main" id="{60CB8FB8-A6DF-7846-9DED-65AF688DEB2B}"/>
              </a:ext>
            </a:extLst>
          </p:cNvPr>
          <p:cNvSpPr/>
          <p:nvPr/>
        </p:nvSpPr>
        <p:spPr>
          <a:xfrm>
            <a:off x="1151246" y="2348647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2;p25">
            <a:extLst>
              <a:ext uri="{FF2B5EF4-FFF2-40B4-BE49-F238E27FC236}">
                <a16:creationId xmlns:a16="http://schemas.microsoft.com/office/drawing/2014/main" id="{E35FF25D-C9B0-2F47-B2E8-C056ADCBA38F}"/>
              </a:ext>
            </a:extLst>
          </p:cNvPr>
          <p:cNvSpPr/>
          <p:nvPr/>
        </p:nvSpPr>
        <p:spPr>
          <a:xfrm>
            <a:off x="1860694" y="2382032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52;p25">
            <a:extLst>
              <a:ext uri="{FF2B5EF4-FFF2-40B4-BE49-F238E27FC236}">
                <a16:creationId xmlns:a16="http://schemas.microsoft.com/office/drawing/2014/main" id="{349599E5-3368-8B4E-9FE8-38AAF5E2A398}"/>
              </a:ext>
            </a:extLst>
          </p:cNvPr>
          <p:cNvSpPr/>
          <p:nvPr/>
        </p:nvSpPr>
        <p:spPr>
          <a:xfrm>
            <a:off x="2563223" y="2414310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52;p25">
            <a:extLst>
              <a:ext uri="{FF2B5EF4-FFF2-40B4-BE49-F238E27FC236}">
                <a16:creationId xmlns:a16="http://schemas.microsoft.com/office/drawing/2014/main" id="{8391E008-EBCC-664F-A28B-EC6D466F96B4}"/>
              </a:ext>
            </a:extLst>
          </p:cNvPr>
          <p:cNvSpPr/>
          <p:nvPr/>
        </p:nvSpPr>
        <p:spPr>
          <a:xfrm>
            <a:off x="3287554" y="2232032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252;p25">
            <a:extLst>
              <a:ext uri="{FF2B5EF4-FFF2-40B4-BE49-F238E27FC236}">
                <a16:creationId xmlns:a16="http://schemas.microsoft.com/office/drawing/2014/main" id="{70CE89FB-70F7-7F45-837C-F6FD3F56F9F5}"/>
              </a:ext>
            </a:extLst>
          </p:cNvPr>
          <p:cNvSpPr/>
          <p:nvPr/>
        </p:nvSpPr>
        <p:spPr>
          <a:xfrm>
            <a:off x="4000468" y="2198647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252;p25">
            <a:extLst>
              <a:ext uri="{FF2B5EF4-FFF2-40B4-BE49-F238E27FC236}">
                <a16:creationId xmlns:a16="http://schemas.microsoft.com/office/drawing/2014/main" id="{776746F0-CA0E-D248-B7B1-A27DBB387D4A}"/>
              </a:ext>
            </a:extLst>
          </p:cNvPr>
          <p:cNvSpPr/>
          <p:nvPr/>
        </p:nvSpPr>
        <p:spPr>
          <a:xfrm>
            <a:off x="4693811" y="2290293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252;p25">
            <a:extLst>
              <a:ext uri="{FF2B5EF4-FFF2-40B4-BE49-F238E27FC236}">
                <a16:creationId xmlns:a16="http://schemas.microsoft.com/office/drawing/2014/main" id="{125F426C-D163-DE4B-8ECE-1864E30F3B4B}"/>
              </a:ext>
            </a:extLst>
          </p:cNvPr>
          <p:cNvSpPr/>
          <p:nvPr/>
        </p:nvSpPr>
        <p:spPr>
          <a:xfrm>
            <a:off x="5340453" y="2339310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ED55E821-6760-D74E-93DE-9FFCC5E2D140}"/>
              </a:ext>
            </a:extLst>
          </p:cNvPr>
          <p:cNvCxnSpPr>
            <a:cxnSpLocks/>
            <a:stCxn id="96" idx="5"/>
            <a:endCxn id="97" idx="4"/>
          </p:cNvCxnSpPr>
          <p:nvPr/>
        </p:nvCxnSpPr>
        <p:spPr>
          <a:xfrm rot="16200000" flipH="1">
            <a:off x="1575547" y="2175035"/>
            <a:ext cx="55352" cy="658642"/>
          </a:xfrm>
          <a:prstGeom prst="curvedConnector3">
            <a:avLst>
              <a:gd name="adj1" fmla="val 3275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AABC0FA5-A671-C344-96C6-FF53C0E75BF0}"/>
              </a:ext>
            </a:extLst>
          </p:cNvPr>
          <p:cNvCxnSpPr>
            <a:cxnSpLocks/>
            <a:stCxn id="97" idx="4"/>
            <a:endCxn id="98" idx="3"/>
          </p:cNvCxnSpPr>
          <p:nvPr/>
        </p:nvCxnSpPr>
        <p:spPr>
          <a:xfrm rot="16200000" flipH="1">
            <a:off x="2253250" y="2211325"/>
            <a:ext cx="10311" cy="651723"/>
          </a:xfrm>
          <a:prstGeom prst="curvedConnector3">
            <a:avLst>
              <a:gd name="adj1" fmla="val 18061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CD1D80DA-47BD-CF4F-A09A-FEA4A1E9C855}"/>
              </a:ext>
            </a:extLst>
          </p:cNvPr>
          <p:cNvCxnSpPr>
            <a:cxnSpLocks/>
            <a:stCxn id="98" idx="4"/>
          </p:cNvCxnSpPr>
          <p:nvPr/>
        </p:nvCxnSpPr>
        <p:spPr>
          <a:xfrm rot="5400000" flipH="1" flipV="1">
            <a:off x="2904485" y="2131192"/>
            <a:ext cx="163705" cy="702531"/>
          </a:xfrm>
          <a:prstGeom prst="curvedConnector4">
            <a:avLst>
              <a:gd name="adj1" fmla="val -99743"/>
              <a:gd name="adj2" fmla="val 989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BA64337-73A4-024D-9C21-FD657FCF9679}"/>
              </a:ext>
            </a:extLst>
          </p:cNvPr>
          <p:cNvCxnSpPr>
            <a:cxnSpLocks/>
            <a:stCxn id="99" idx="4"/>
            <a:endCxn id="100" idx="4"/>
          </p:cNvCxnSpPr>
          <p:nvPr/>
        </p:nvCxnSpPr>
        <p:spPr>
          <a:xfrm rot="5400000" flipH="1" flipV="1">
            <a:off x="3699168" y="2008883"/>
            <a:ext cx="33385" cy="712914"/>
          </a:xfrm>
          <a:prstGeom prst="curvedConnector3">
            <a:avLst>
              <a:gd name="adj1" fmla="val -6847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29FAA42D-1FAA-A745-8741-26EA5726AA91}"/>
              </a:ext>
            </a:extLst>
          </p:cNvPr>
          <p:cNvCxnSpPr>
            <a:cxnSpLocks/>
            <a:stCxn id="100" idx="4"/>
            <a:endCxn id="101" idx="4"/>
          </p:cNvCxnSpPr>
          <p:nvPr/>
        </p:nvCxnSpPr>
        <p:spPr>
          <a:xfrm rot="16200000" flipH="1">
            <a:off x="4373166" y="2047798"/>
            <a:ext cx="91646" cy="693343"/>
          </a:xfrm>
          <a:prstGeom prst="curvedConnector3">
            <a:avLst>
              <a:gd name="adj1" fmla="val 2883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8D42A2C7-953F-BE49-965D-164B883CE550}"/>
              </a:ext>
            </a:extLst>
          </p:cNvPr>
          <p:cNvCxnSpPr>
            <a:cxnSpLocks/>
            <a:stCxn id="101" idx="4"/>
            <a:endCxn id="102" idx="4"/>
          </p:cNvCxnSpPr>
          <p:nvPr/>
        </p:nvCxnSpPr>
        <p:spPr>
          <a:xfrm rot="16200000" flipH="1">
            <a:off x="5064474" y="2141480"/>
            <a:ext cx="49017" cy="646642"/>
          </a:xfrm>
          <a:prstGeom prst="curvedConnector3">
            <a:avLst>
              <a:gd name="adj1" fmla="val 4902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2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106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9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" grpId="0"/>
      <p:bldP spid="2" grpId="0"/>
      <p:bldP spid="60" grpId="0"/>
      <p:bldP spid="61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 animBg="1"/>
      <p:bldP spid="89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A1BAEFB-CF55-FB46-A288-9486DF658F8E}"/>
              </a:ext>
            </a:extLst>
          </p:cNvPr>
          <p:cNvSpPr/>
          <p:nvPr/>
        </p:nvSpPr>
        <p:spPr>
          <a:xfrm>
            <a:off x="1265599" y="894852"/>
            <a:ext cx="4672154" cy="41341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B69C60-42F7-EC4F-9C36-DCC223C2F327}"/>
              </a:ext>
            </a:extLst>
          </p:cNvPr>
          <p:cNvSpPr/>
          <p:nvPr/>
        </p:nvSpPr>
        <p:spPr>
          <a:xfrm>
            <a:off x="6965376" y="975605"/>
            <a:ext cx="2088098" cy="3939983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19200" y="269240"/>
            <a:ext cx="7693572" cy="7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8695"/>
              </a:lnSpc>
              <a:buSzPts val="2300"/>
            </a:pPr>
            <a:r>
              <a:rPr lang="en-US" sz="3400"/>
              <a:t>Surface Reconstruction methods</a:t>
            </a:r>
            <a:endParaRPr sz="3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08122-7722-0F49-9B94-BCBAD96F5974}"/>
              </a:ext>
            </a:extLst>
          </p:cNvPr>
          <p:cNvSpPr/>
          <p:nvPr/>
        </p:nvSpPr>
        <p:spPr>
          <a:xfrm>
            <a:off x="0" y="5489447"/>
            <a:ext cx="3568591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GB" sz="800"/>
              <a:t>Probabilistic Surface Reconstruction with Unknown Correspondence</a:t>
            </a:r>
            <a:endParaRPr lang="da-DK" sz="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25510-4160-FC48-AF50-15235642C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74" b="96683" l="32848" r="72973">
                        <a14:foregroundMark x1="43451" y1="96197" x2="39293" y2="96359"/>
                        <a14:foregroundMark x1="43451" y1="96521" x2="37838" y2="96683"/>
                        <a14:foregroundMark x1="58212" y1="73058" x2="58212" y2="72442"/>
                        <a14:foregroundMark x1="58295" y1="71036" x2="58836" y2="72087"/>
                        <a14:foregroundMark x1="58628" y1="71036" x2="58628" y2="72977"/>
                        <a14:backgroundMark x1="56341" y1="70793" x2="56445" y2="70955"/>
                        <a14:backgroundMark x1="57380" y1="70793" x2="57588" y2="70955"/>
                        <a14:backgroundMark x1="58004" y1="70631" x2="58004" y2="71036"/>
                      </a14:backgroundRemoval>
                    </a14:imgEffect>
                  </a14:imgLayer>
                </a14:imgProps>
              </a:ext>
            </a:extLst>
          </a:blip>
          <a:srcRect l="28287" t="69153" r="22030" b="216"/>
          <a:stretch/>
        </p:blipFill>
        <p:spPr>
          <a:xfrm>
            <a:off x="163393" y="3572564"/>
            <a:ext cx="868816" cy="1376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E2FD7-11A8-9649-B645-C288DDD9D7FD}"/>
              </a:ext>
            </a:extLst>
          </p:cNvPr>
          <p:cNvSpPr txBox="1"/>
          <p:nvPr/>
        </p:nvSpPr>
        <p:spPr>
          <a:xfrm>
            <a:off x="13934" y="2920265"/>
            <a:ext cx="12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Partial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774BFC-8D0D-EF47-8C46-5346A6B57716}"/>
              </a:ext>
            </a:extLst>
          </p:cNvPr>
          <p:cNvGrpSpPr/>
          <p:nvPr/>
        </p:nvGrpSpPr>
        <p:grpSpPr>
          <a:xfrm>
            <a:off x="5972679" y="1181688"/>
            <a:ext cx="796225" cy="3456522"/>
            <a:chOff x="6163086" y="1239117"/>
            <a:chExt cx="956131" cy="41506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4CE1D4-07EE-BA4B-9794-99C4400CE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647"/>
            <a:stretch/>
          </p:blipFill>
          <p:spPr>
            <a:xfrm>
              <a:off x="6163086" y="1239117"/>
              <a:ext cx="868343" cy="41506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D83BA-E32C-5A48-A836-E04A6C031F11}"/>
                </a:ext>
              </a:extLst>
            </p:cNvPr>
            <p:cNvSpPr txBox="1"/>
            <p:nvPr/>
          </p:nvSpPr>
          <p:spPr>
            <a:xfrm rot="16200000">
              <a:off x="5094690" y="3011267"/>
              <a:ext cx="3679466" cy="369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Sum of landmark variance (mm)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07696-4741-6245-9C6E-1F24A28042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467"/>
          <a:stretch/>
        </p:blipFill>
        <p:spPr>
          <a:xfrm>
            <a:off x="4032709" y="1279298"/>
            <a:ext cx="928485" cy="3575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E3191D-B8F6-E04C-B215-E72EDF3754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78000"/>
                    </a14:imgEffect>
                    <a14:imgEffect>
                      <a14:colorTemperature colorTemp="4221"/>
                    </a14:imgEffect>
                    <a14:imgEffect>
                      <a14:saturation sat="0"/>
                    </a14:imgEffect>
                    <a14:imgEffect>
                      <a14:brightnessContrast bright="37000" contrast="-13000"/>
                    </a14:imgEffect>
                  </a14:imgLayer>
                </a14:imgProps>
              </a:ext>
            </a:extLst>
          </a:blip>
          <a:srcRect r="41235"/>
          <a:stretch/>
        </p:blipFill>
        <p:spPr>
          <a:xfrm>
            <a:off x="1479324" y="1301660"/>
            <a:ext cx="948367" cy="3575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1098C2-A04D-6D42-8E05-B4EAA8F1B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55"/>
          <a:stretch/>
        </p:blipFill>
        <p:spPr>
          <a:xfrm>
            <a:off x="7268752" y="1301659"/>
            <a:ext cx="856069" cy="35757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51894B-F1F3-A84B-BBFF-97E145584FBC}"/>
              </a:ext>
            </a:extLst>
          </p:cNvPr>
          <p:cNvSpPr txBox="1"/>
          <p:nvPr/>
        </p:nvSpPr>
        <p:spPr>
          <a:xfrm rot="16200000">
            <a:off x="-466446" y="2766167"/>
            <a:ext cx="396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Most likely solution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AF9CB-792D-3942-A50B-99E519F5CE68}"/>
              </a:ext>
            </a:extLst>
          </p:cNvPr>
          <p:cNvSpPr/>
          <p:nvPr/>
        </p:nvSpPr>
        <p:spPr>
          <a:xfrm>
            <a:off x="1337254" y="998102"/>
            <a:ext cx="2088098" cy="39399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9CC2D-2E03-C04F-B991-94368B959946}"/>
              </a:ext>
            </a:extLst>
          </p:cNvPr>
          <p:cNvSpPr/>
          <p:nvPr/>
        </p:nvSpPr>
        <p:spPr>
          <a:xfrm>
            <a:off x="3767966" y="983619"/>
            <a:ext cx="2088098" cy="39399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7205FD-DECA-CD4A-8330-8D1E5E524F3E}"/>
              </a:ext>
            </a:extLst>
          </p:cNvPr>
          <p:cNvSpPr txBox="1"/>
          <p:nvPr/>
        </p:nvSpPr>
        <p:spPr>
          <a:xfrm rot="16200000">
            <a:off x="1964393" y="2749474"/>
            <a:ext cx="393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analytical methods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58FAB4-CFCF-C449-8C62-19D38F011EBE}"/>
                  </a:ext>
                </a:extLst>
              </p:cNvPr>
              <p:cNvSpPr txBox="1"/>
              <p:nvPr/>
            </p:nvSpPr>
            <p:spPr>
              <a:xfrm>
                <a:off x="492292" y="3213905"/>
                <a:ext cx="2083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58FAB4-CFCF-C449-8C62-19D38F011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2" y="3213905"/>
                <a:ext cx="208390" cy="307777"/>
              </a:xfrm>
              <a:prstGeom prst="rect">
                <a:avLst/>
              </a:prstGeom>
              <a:blipFill>
                <a:blip r:embed="rId8"/>
                <a:stretch>
                  <a:fillRect l="-17647" r="-23529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5D1773-F424-4B43-80AB-157BA8F5CB77}"/>
                  </a:ext>
                </a:extLst>
              </p:cNvPr>
              <p:cNvSpPr txBox="1"/>
              <p:nvPr/>
            </p:nvSpPr>
            <p:spPr>
              <a:xfrm>
                <a:off x="4785963" y="2901724"/>
                <a:ext cx="729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5D1773-F424-4B43-80AB-157BA8F5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963" y="2901724"/>
                <a:ext cx="729559" cy="276999"/>
              </a:xfrm>
              <a:prstGeom prst="rect">
                <a:avLst/>
              </a:prstGeom>
              <a:blipFill>
                <a:blip r:embed="rId9"/>
                <a:stretch>
                  <a:fillRect l="-6897" t="-27273" r="-1034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276125-F717-EC4E-B5B9-D945D2F3A616}"/>
                  </a:ext>
                </a:extLst>
              </p:cNvPr>
              <p:cNvSpPr txBox="1"/>
              <p:nvPr/>
            </p:nvSpPr>
            <p:spPr>
              <a:xfrm>
                <a:off x="7976798" y="2907848"/>
                <a:ext cx="729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276125-F717-EC4E-B5B9-D945D2F3A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798" y="2907848"/>
                <a:ext cx="729559" cy="276999"/>
              </a:xfrm>
              <a:prstGeom prst="rect">
                <a:avLst/>
              </a:prstGeom>
              <a:blipFill>
                <a:blip r:embed="rId10"/>
                <a:stretch>
                  <a:fillRect l="-5085" t="-26087" r="-847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7196452-95F8-AB4F-98ED-7D92DE7ABD25}"/>
              </a:ext>
            </a:extLst>
          </p:cNvPr>
          <p:cNvSpPr txBox="1"/>
          <p:nvPr/>
        </p:nvSpPr>
        <p:spPr>
          <a:xfrm rot="16200000">
            <a:off x="5397082" y="2892087"/>
            <a:ext cx="352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Sampling based method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5874A-E3AA-8444-80BD-377AD9C62DFA}"/>
              </a:ext>
            </a:extLst>
          </p:cNvPr>
          <p:cNvSpPr txBox="1"/>
          <p:nvPr/>
        </p:nvSpPr>
        <p:spPr>
          <a:xfrm>
            <a:off x="7478207" y="994756"/>
            <a:ext cx="997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OURS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339AD1-4715-CB42-B0F9-941F9542F3F3}"/>
              </a:ext>
            </a:extLst>
          </p:cNvPr>
          <p:cNvSpPr txBox="1"/>
          <p:nvPr/>
        </p:nvSpPr>
        <p:spPr>
          <a:xfrm>
            <a:off x="2248238" y="5018858"/>
            <a:ext cx="29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Fixed correspondence assumption.</a:t>
            </a:r>
          </a:p>
          <a:p>
            <a:pPr algn="ctr"/>
            <a:r>
              <a:rPr lang="en-US"/>
              <a:t>No pose variation.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DF6453-99A6-F344-83E9-1EFA3F3221DF}"/>
              </a:ext>
            </a:extLst>
          </p:cNvPr>
          <p:cNvSpPr txBox="1"/>
          <p:nvPr/>
        </p:nvSpPr>
        <p:spPr>
          <a:xfrm>
            <a:off x="6932749" y="4945037"/>
            <a:ext cx="2088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 correspondence </a:t>
            </a:r>
          </a:p>
          <a:p>
            <a:pPr algn="ctr"/>
            <a:r>
              <a:rPr lang="en-US"/>
              <a:t>assumption.</a:t>
            </a:r>
          </a:p>
          <a:p>
            <a:pPr algn="ctr"/>
            <a:r>
              <a:rPr lang="en-US"/>
              <a:t>Includes pose variation.</a:t>
            </a:r>
          </a:p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121FAC-81D1-F945-9B68-82EE8E79338D}"/>
                  </a:ext>
                </a:extLst>
              </p:cNvPr>
              <p:cNvSpPr txBox="1"/>
              <p:nvPr/>
            </p:nvSpPr>
            <p:spPr>
              <a:xfrm>
                <a:off x="2052866" y="2875671"/>
                <a:ext cx="1379801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121FAC-81D1-F945-9B68-82EE8E793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66" y="2875671"/>
                <a:ext cx="1379801" cy="375872"/>
              </a:xfrm>
              <a:prstGeom prst="rect">
                <a:avLst/>
              </a:prstGeom>
              <a:blipFill>
                <a:blip r:embed="rId11"/>
                <a:stretch>
                  <a:fillRect l="-2752" t="-22581" r="-458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BEC092C5-7C22-0747-BE78-377FFF978FD1}"/>
              </a:ext>
            </a:extLst>
          </p:cNvPr>
          <p:cNvSpPr txBox="1"/>
          <p:nvPr/>
        </p:nvSpPr>
        <p:spPr>
          <a:xfrm>
            <a:off x="3883115" y="983468"/>
            <a:ext cx="184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144129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22" grpId="0"/>
      <p:bldP spid="23" grpId="0" animBg="1"/>
      <p:bldP spid="28" grpId="0" animBg="1"/>
      <p:bldP spid="31" grpId="0"/>
      <p:bldP spid="32" grpId="0"/>
      <p:bldP spid="33" grpId="0"/>
      <p:bldP spid="34" grpId="0"/>
      <p:bldP spid="35" grpId="0"/>
      <p:bldP spid="25" grpId="0"/>
      <p:bldP spid="39" grpId="0"/>
      <p:bldP spid="38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AD872E9-25D3-E243-8D36-B550E57E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64" y="1065854"/>
            <a:ext cx="1111669" cy="39502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460F66-AB71-A341-A602-9BA63DF57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874" b="96683" l="32848" r="72973">
                        <a14:foregroundMark x1="43451" y1="96197" x2="39293" y2="96359"/>
                        <a14:foregroundMark x1="43451" y1="96521" x2="37838" y2="96683"/>
                        <a14:foregroundMark x1="58212" y1="73058" x2="58212" y2="72442"/>
                        <a14:foregroundMark x1="58295" y1="71036" x2="58836" y2="72087"/>
                        <a14:foregroundMark x1="58628" y1="71036" x2="58628" y2="72977"/>
                        <a14:backgroundMark x1="56341" y1="70793" x2="56445" y2="70955"/>
                        <a14:backgroundMark x1="57380" y1="70793" x2="57588" y2="70955"/>
                        <a14:backgroundMark x1="58004" y1="70631" x2="58004" y2="71036"/>
                      </a14:backgroundRemoval>
                    </a14:imgEffect>
                  </a14:imgLayer>
                </a14:imgProps>
              </a:ext>
            </a:extLst>
          </a:blip>
          <a:srcRect l="28287" t="69153" r="22030" b="216"/>
          <a:stretch/>
        </p:blipFill>
        <p:spPr>
          <a:xfrm>
            <a:off x="2610666" y="3639718"/>
            <a:ext cx="868816" cy="1376408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19200" y="269240"/>
            <a:ext cx="7693572" cy="7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8695"/>
              </a:lnSpc>
              <a:buSzPts val="2300"/>
            </a:pPr>
            <a:r>
              <a:rPr lang="en-US" sz="3200"/>
              <a:t>Point Correspondence uncertainty</a:t>
            </a:r>
            <a:endParaRPr sz="34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52;p25">
            <a:extLst>
              <a:ext uri="{FF2B5EF4-FFF2-40B4-BE49-F238E27FC236}">
                <a16:creationId xmlns:a16="http://schemas.microsoft.com/office/drawing/2014/main" id="{A5E6BE8C-1347-A945-A9A5-E33B41755952}"/>
              </a:ext>
            </a:extLst>
          </p:cNvPr>
          <p:cNvSpPr/>
          <p:nvPr/>
        </p:nvSpPr>
        <p:spPr>
          <a:xfrm>
            <a:off x="3087039" y="3659454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3;p25">
            <a:extLst>
              <a:ext uri="{FF2B5EF4-FFF2-40B4-BE49-F238E27FC236}">
                <a16:creationId xmlns:a16="http://schemas.microsoft.com/office/drawing/2014/main" id="{51BD7477-B8AA-3B47-A59E-932D5F517A29}"/>
              </a:ext>
            </a:extLst>
          </p:cNvPr>
          <p:cNvSpPr/>
          <p:nvPr/>
        </p:nvSpPr>
        <p:spPr>
          <a:xfrm>
            <a:off x="6353191" y="364958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54;p25">
            <a:extLst>
              <a:ext uri="{FF2B5EF4-FFF2-40B4-BE49-F238E27FC236}">
                <a16:creationId xmlns:a16="http://schemas.microsoft.com/office/drawing/2014/main" id="{C8489280-5FC3-8046-8AF5-930AF284559D}"/>
              </a:ext>
            </a:extLst>
          </p:cNvPr>
          <p:cNvCxnSpPr>
            <a:cxnSpLocks/>
            <a:stCxn id="25" idx="2"/>
            <a:endCxn id="24" idx="6"/>
          </p:cNvCxnSpPr>
          <p:nvPr/>
        </p:nvCxnSpPr>
        <p:spPr>
          <a:xfrm flipH="1">
            <a:off x="3230739" y="3724586"/>
            <a:ext cx="3122452" cy="986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08122-7722-0F49-9B94-BCBAD96F5974}"/>
              </a:ext>
            </a:extLst>
          </p:cNvPr>
          <p:cNvSpPr/>
          <p:nvPr/>
        </p:nvSpPr>
        <p:spPr>
          <a:xfrm>
            <a:off x="0" y="5489447"/>
            <a:ext cx="3568591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GB" sz="800"/>
              <a:t>Probabilistic Surface Reconstruction with Unknown Correspondence</a:t>
            </a:r>
            <a:endParaRPr lang="da-DK" sz="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A4887-E294-234F-BA7C-0FDCAE2DF138}"/>
              </a:ext>
            </a:extLst>
          </p:cNvPr>
          <p:cNvSpPr txBox="1"/>
          <p:nvPr/>
        </p:nvSpPr>
        <p:spPr>
          <a:xfrm>
            <a:off x="2461207" y="2987419"/>
            <a:ext cx="12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Partial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4D9BBE-ABED-8241-9C6A-7BB6C5899460}"/>
                  </a:ext>
                </a:extLst>
              </p:cNvPr>
              <p:cNvSpPr txBox="1"/>
              <p:nvPr/>
            </p:nvSpPr>
            <p:spPr>
              <a:xfrm>
                <a:off x="2939565" y="3281059"/>
                <a:ext cx="2083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24D9BBE-ABED-8241-9C6A-7BB6C5899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565" y="3281059"/>
                <a:ext cx="208390" cy="307777"/>
              </a:xfrm>
              <a:prstGeom prst="rect">
                <a:avLst/>
              </a:prstGeom>
              <a:blipFill>
                <a:blip r:embed="rId6"/>
                <a:stretch>
                  <a:fillRect l="-16667" r="-22222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253;p25">
            <a:extLst>
              <a:ext uri="{FF2B5EF4-FFF2-40B4-BE49-F238E27FC236}">
                <a16:creationId xmlns:a16="http://schemas.microsoft.com/office/drawing/2014/main" id="{742902BD-6664-0E44-B0DA-A0285CBA0CB5}"/>
              </a:ext>
            </a:extLst>
          </p:cNvPr>
          <p:cNvSpPr/>
          <p:nvPr/>
        </p:nvSpPr>
        <p:spPr>
          <a:xfrm>
            <a:off x="6353191" y="348829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254;p25">
            <a:extLst>
              <a:ext uri="{FF2B5EF4-FFF2-40B4-BE49-F238E27FC236}">
                <a16:creationId xmlns:a16="http://schemas.microsoft.com/office/drawing/2014/main" id="{20B78EC3-ADF6-B843-9B00-252C62120333}"/>
              </a:ext>
            </a:extLst>
          </p:cNvPr>
          <p:cNvCxnSpPr>
            <a:cxnSpLocks/>
            <a:stCxn id="38" idx="2"/>
            <a:endCxn id="24" idx="6"/>
          </p:cNvCxnSpPr>
          <p:nvPr/>
        </p:nvCxnSpPr>
        <p:spPr>
          <a:xfrm flipH="1">
            <a:off x="3230739" y="3563296"/>
            <a:ext cx="3122452" cy="17115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Google Shape;253;p25">
            <a:extLst>
              <a:ext uri="{FF2B5EF4-FFF2-40B4-BE49-F238E27FC236}">
                <a16:creationId xmlns:a16="http://schemas.microsoft.com/office/drawing/2014/main" id="{0738E880-E2A0-BC45-B94B-DCAC95090820}"/>
              </a:ext>
            </a:extLst>
          </p:cNvPr>
          <p:cNvSpPr/>
          <p:nvPr/>
        </p:nvSpPr>
        <p:spPr>
          <a:xfrm>
            <a:off x="6363351" y="380198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254;p25">
            <a:extLst>
              <a:ext uri="{FF2B5EF4-FFF2-40B4-BE49-F238E27FC236}">
                <a16:creationId xmlns:a16="http://schemas.microsoft.com/office/drawing/2014/main" id="{4A0C09D2-B94B-3E4D-ACD9-C41CCE1009C0}"/>
              </a:ext>
            </a:extLst>
          </p:cNvPr>
          <p:cNvCxnSpPr>
            <a:cxnSpLocks/>
            <a:stCxn id="41" idx="2"/>
            <a:endCxn id="24" idx="6"/>
          </p:cNvCxnSpPr>
          <p:nvPr/>
        </p:nvCxnSpPr>
        <p:spPr>
          <a:xfrm flipH="1" flipV="1">
            <a:off x="3230739" y="3734454"/>
            <a:ext cx="3132612" cy="14253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" name="Google Shape;252;p25">
            <a:extLst>
              <a:ext uri="{FF2B5EF4-FFF2-40B4-BE49-F238E27FC236}">
                <a16:creationId xmlns:a16="http://schemas.microsoft.com/office/drawing/2014/main" id="{659996DC-07B9-A040-B797-3D130E4F1F36}"/>
              </a:ext>
            </a:extLst>
          </p:cNvPr>
          <p:cNvSpPr/>
          <p:nvPr/>
        </p:nvSpPr>
        <p:spPr>
          <a:xfrm>
            <a:off x="3230739" y="4787392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3;p25">
            <a:extLst>
              <a:ext uri="{FF2B5EF4-FFF2-40B4-BE49-F238E27FC236}">
                <a16:creationId xmlns:a16="http://schemas.microsoft.com/office/drawing/2014/main" id="{1919DBD6-ABAD-E34E-AEDD-EA37662F3BD9}"/>
              </a:ext>
            </a:extLst>
          </p:cNvPr>
          <p:cNvSpPr/>
          <p:nvPr/>
        </p:nvSpPr>
        <p:spPr>
          <a:xfrm>
            <a:off x="6496891" y="4777524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254;p25">
            <a:extLst>
              <a:ext uri="{FF2B5EF4-FFF2-40B4-BE49-F238E27FC236}">
                <a16:creationId xmlns:a16="http://schemas.microsoft.com/office/drawing/2014/main" id="{5EB95729-8FC9-7F44-97A1-A8156D6AF803}"/>
              </a:ext>
            </a:extLst>
          </p:cNvPr>
          <p:cNvCxnSpPr>
            <a:cxnSpLocks/>
            <a:stCxn id="46" idx="2"/>
            <a:endCxn id="45" idx="6"/>
          </p:cNvCxnSpPr>
          <p:nvPr/>
        </p:nvCxnSpPr>
        <p:spPr>
          <a:xfrm flipH="1">
            <a:off x="3374439" y="4852524"/>
            <a:ext cx="3122452" cy="986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252;p25">
            <a:extLst>
              <a:ext uri="{FF2B5EF4-FFF2-40B4-BE49-F238E27FC236}">
                <a16:creationId xmlns:a16="http://schemas.microsoft.com/office/drawing/2014/main" id="{6277DF06-5C2A-ED41-9724-5DFCEC03AF9F}"/>
              </a:ext>
            </a:extLst>
          </p:cNvPr>
          <p:cNvSpPr/>
          <p:nvPr/>
        </p:nvSpPr>
        <p:spPr>
          <a:xfrm>
            <a:off x="2650576" y="4637392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53;p25">
            <a:extLst>
              <a:ext uri="{FF2B5EF4-FFF2-40B4-BE49-F238E27FC236}">
                <a16:creationId xmlns:a16="http://schemas.microsoft.com/office/drawing/2014/main" id="{B73F1FDF-663E-1B4F-9D01-C80690AC4A0C}"/>
              </a:ext>
            </a:extLst>
          </p:cNvPr>
          <p:cNvSpPr/>
          <p:nvPr/>
        </p:nvSpPr>
        <p:spPr>
          <a:xfrm>
            <a:off x="6012667" y="4623790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254;p25">
            <a:extLst>
              <a:ext uri="{FF2B5EF4-FFF2-40B4-BE49-F238E27FC236}">
                <a16:creationId xmlns:a16="http://schemas.microsoft.com/office/drawing/2014/main" id="{EBDE0B7B-4C6C-E245-B901-116E3DEA9F31}"/>
              </a:ext>
            </a:extLst>
          </p:cNvPr>
          <p:cNvCxnSpPr>
            <a:cxnSpLocks/>
            <a:stCxn id="49" idx="2"/>
            <a:endCxn id="48" idx="6"/>
          </p:cNvCxnSpPr>
          <p:nvPr/>
        </p:nvCxnSpPr>
        <p:spPr>
          <a:xfrm flipH="1">
            <a:off x="2794276" y="4698790"/>
            <a:ext cx="3218391" cy="1360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23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8" grpId="0" animBg="1"/>
      <p:bldP spid="41" grpId="0" animBg="1"/>
      <p:bldP spid="45" grpId="0" animBg="1"/>
      <p:bldP spid="46" grpId="0" animBg="1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19200" y="269240"/>
            <a:ext cx="7693572" cy="7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8695"/>
              </a:lnSpc>
              <a:buSzPts val="2300"/>
            </a:pPr>
            <a:r>
              <a:rPr lang="en-US" sz="3200"/>
              <a:t>Method comparison</a:t>
            </a:r>
            <a:br>
              <a:rPr lang="en-US" sz="3200"/>
            </a:br>
            <a:r>
              <a:rPr lang="en-US" sz="2800"/>
              <a:t>Length estimation of Femur</a:t>
            </a:r>
            <a:endParaRPr sz="320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08122-7722-0F49-9B94-BCBAD96F5974}"/>
              </a:ext>
            </a:extLst>
          </p:cNvPr>
          <p:cNvSpPr/>
          <p:nvPr/>
        </p:nvSpPr>
        <p:spPr>
          <a:xfrm>
            <a:off x="0" y="5489447"/>
            <a:ext cx="3568591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GB" sz="800"/>
              <a:t>Probabilistic Surface Reconstruction with Unknown Correspondence</a:t>
            </a:r>
            <a:endParaRPr lang="da-DK" sz="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E39357C-6760-5E44-82E8-BB9EAD2A2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74" b="96683" l="32848" r="72973">
                        <a14:foregroundMark x1="43451" y1="96197" x2="39293" y2="96359"/>
                        <a14:foregroundMark x1="43451" y1="96521" x2="37838" y2="96683"/>
                        <a14:foregroundMark x1="58212" y1="73058" x2="58212" y2="72442"/>
                        <a14:foregroundMark x1="58295" y1="71036" x2="58836" y2="72087"/>
                        <a14:foregroundMark x1="58628" y1="71036" x2="58628" y2="72977"/>
                        <a14:backgroundMark x1="56341" y1="70793" x2="56445" y2="70955"/>
                        <a14:backgroundMark x1="57380" y1="70793" x2="57588" y2="70955"/>
                        <a14:backgroundMark x1="58004" y1="70631" x2="58004" y2="71036"/>
                      </a14:backgroundRemoval>
                    </a14:imgEffect>
                  </a14:imgLayer>
                </a14:imgProps>
              </a:ext>
            </a:extLst>
          </a:blip>
          <a:srcRect l="28287" t="69153" r="22030" b="216"/>
          <a:stretch/>
        </p:blipFill>
        <p:spPr>
          <a:xfrm>
            <a:off x="370785" y="3977570"/>
            <a:ext cx="804911" cy="12751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E8443E-6F78-8940-BB05-9B5D540996B2}"/>
              </a:ext>
            </a:extLst>
          </p:cNvPr>
          <p:cNvGrpSpPr/>
          <p:nvPr/>
        </p:nvGrpSpPr>
        <p:grpSpPr>
          <a:xfrm>
            <a:off x="3304524" y="1480379"/>
            <a:ext cx="5608248" cy="3772359"/>
            <a:chOff x="3568591" y="1354812"/>
            <a:chExt cx="5098166" cy="34292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C3EB2C-2458-3D4D-9C5B-8B1369782784}"/>
                </a:ext>
              </a:extLst>
            </p:cNvPr>
            <p:cNvSpPr/>
            <p:nvPr/>
          </p:nvSpPr>
          <p:spPr>
            <a:xfrm>
              <a:off x="3568591" y="1354812"/>
              <a:ext cx="5098166" cy="3429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DA065C-498A-314D-B0F6-2500D658895E}"/>
                </a:ext>
              </a:extLst>
            </p:cNvPr>
            <p:cNvGrpSpPr/>
            <p:nvPr/>
          </p:nvGrpSpPr>
          <p:grpSpPr>
            <a:xfrm>
              <a:off x="3756384" y="1502773"/>
              <a:ext cx="4783661" cy="2875219"/>
              <a:chOff x="4217320" y="1830763"/>
              <a:chExt cx="2770496" cy="166520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6DBFE4B-1CE8-B44C-AB63-984D04707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522" t="1" r="41794" b="56115"/>
              <a:stretch/>
            </p:blipFill>
            <p:spPr>
              <a:xfrm>
                <a:off x="4217320" y="1830763"/>
                <a:ext cx="702698" cy="166520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1F7AD1F-33C4-1140-8FCD-A37B27FDA7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8132" t="1" r="9179" b="57903"/>
              <a:stretch/>
            </p:blipFill>
            <p:spPr>
              <a:xfrm>
                <a:off x="4913194" y="1830763"/>
                <a:ext cx="2074622" cy="159736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D47074-0E2D-A340-A283-B058A1F704D7}"/>
                </a:ext>
              </a:extLst>
            </p:cNvPr>
            <p:cNvSpPr txBox="1"/>
            <p:nvPr/>
          </p:nvSpPr>
          <p:spPr>
            <a:xfrm>
              <a:off x="5230951" y="4260847"/>
              <a:ext cx="1304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Analytical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A9B072-2290-A046-A8EF-64171BBC251A}"/>
                </a:ext>
              </a:extLst>
            </p:cNvPr>
            <p:cNvSpPr txBox="1"/>
            <p:nvPr/>
          </p:nvSpPr>
          <p:spPr>
            <a:xfrm>
              <a:off x="6904900" y="4260847"/>
              <a:ext cx="1304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Sampling </a:t>
              </a:r>
            </a:p>
            <a:p>
              <a:pPr algn="ctr"/>
              <a:r>
                <a:rPr lang="en-US" b="1"/>
                <a:t>Ours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1F89635-C93D-DF43-B79C-0FC02C8D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769" y="1345623"/>
            <a:ext cx="1111669" cy="3950272"/>
          </a:xfrm>
          <a:prstGeom prst="rect">
            <a:avLst/>
          </a:prstGeom>
        </p:spPr>
      </p:pic>
      <p:sp>
        <p:nvSpPr>
          <p:cNvPr id="25" name="Google Shape;253;p25">
            <a:extLst>
              <a:ext uri="{FF2B5EF4-FFF2-40B4-BE49-F238E27FC236}">
                <a16:creationId xmlns:a16="http://schemas.microsoft.com/office/drawing/2014/main" id="{305BB37C-ECA0-354F-B43B-681CAFE371A5}"/>
              </a:ext>
            </a:extLst>
          </p:cNvPr>
          <p:cNvSpPr/>
          <p:nvPr/>
        </p:nvSpPr>
        <p:spPr>
          <a:xfrm>
            <a:off x="1869753" y="1668246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53;p25">
            <a:extLst>
              <a:ext uri="{FF2B5EF4-FFF2-40B4-BE49-F238E27FC236}">
                <a16:creationId xmlns:a16="http://schemas.microsoft.com/office/drawing/2014/main" id="{F9972A8D-8E2E-364A-AE66-1B79E8C07D7D}"/>
              </a:ext>
            </a:extLst>
          </p:cNvPr>
          <p:cNvSpPr/>
          <p:nvPr/>
        </p:nvSpPr>
        <p:spPr>
          <a:xfrm>
            <a:off x="1911584" y="4846420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54;p25">
            <a:extLst>
              <a:ext uri="{FF2B5EF4-FFF2-40B4-BE49-F238E27FC236}">
                <a16:creationId xmlns:a16="http://schemas.microsoft.com/office/drawing/2014/main" id="{699B78AB-1582-3649-A866-3B437926941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1941603" y="1818246"/>
            <a:ext cx="41831" cy="30281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A5F22CC-87C1-604B-8C98-7F57A4CCB416}"/>
              </a:ext>
            </a:extLst>
          </p:cNvPr>
          <p:cNvSpPr txBox="1"/>
          <p:nvPr/>
        </p:nvSpPr>
        <p:spPr>
          <a:xfrm>
            <a:off x="249635" y="3445464"/>
            <a:ext cx="12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Partial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E3A63-4FAF-9443-A462-03F4CEAEB692}"/>
                  </a:ext>
                </a:extLst>
              </p:cNvPr>
              <p:cNvSpPr txBox="1"/>
              <p:nvPr/>
            </p:nvSpPr>
            <p:spPr>
              <a:xfrm>
                <a:off x="727993" y="3739104"/>
                <a:ext cx="2083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CE3A63-4FAF-9443-A462-03F4CEAEB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3" y="3739104"/>
                <a:ext cx="208390" cy="307777"/>
              </a:xfrm>
              <a:prstGeom prst="rect">
                <a:avLst/>
              </a:prstGeom>
              <a:blipFill>
                <a:blip r:embed="rId7"/>
                <a:stretch>
                  <a:fillRect l="-16667" r="-16667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DCCC92-6D60-CA44-BE6B-2F84F3098DD8}"/>
              </a:ext>
            </a:extLst>
          </p:cNvPr>
          <p:cNvGrpSpPr/>
          <p:nvPr/>
        </p:nvGrpSpPr>
        <p:grpSpPr>
          <a:xfrm>
            <a:off x="4438175" y="1277083"/>
            <a:ext cx="1159755" cy="3927572"/>
            <a:chOff x="3728222" y="0"/>
            <a:chExt cx="1687556" cy="5715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AB9B3A-93C4-934E-9DA9-6F6C2DA7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491" y="0"/>
              <a:ext cx="1541017" cy="5715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BACB4F-A6B6-5E47-8B9E-CD749CEFA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363"/>
            <a:stretch/>
          </p:blipFill>
          <p:spPr>
            <a:xfrm>
              <a:off x="3728222" y="3792646"/>
              <a:ext cx="1687556" cy="192235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8A978-867B-5D40-BD1D-9C6E153082FA}"/>
              </a:ext>
            </a:extLst>
          </p:cNvPr>
          <p:cNvGrpSpPr/>
          <p:nvPr/>
        </p:nvGrpSpPr>
        <p:grpSpPr>
          <a:xfrm>
            <a:off x="2485406" y="1293740"/>
            <a:ext cx="1159755" cy="3938862"/>
            <a:chOff x="2334169" y="16428"/>
            <a:chExt cx="1687556" cy="57314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769879-08CE-014B-8EA5-6519A5B46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7439" y="16428"/>
              <a:ext cx="1541017" cy="5715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99C5DC4-9120-CD4A-9495-C90CD8355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663"/>
            <a:stretch/>
          </p:blipFill>
          <p:spPr>
            <a:xfrm>
              <a:off x="2334169" y="3899804"/>
              <a:ext cx="1687556" cy="1848052"/>
            </a:xfrm>
            <a:prstGeom prst="rect">
              <a:avLst/>
            </a:prstGeom>
          </p:spPr>
        </p:pic>
      </p:grp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19200" y="269240"/>
            <a:ext cx="7693572" cy="7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8695"/>
              </a:lnSpc>
              <a:buSzPts val="2300"/>
            </a:pPr>
            <a:r>
              <a:rPr lang="en-US" sz="2200"/>
              <a:t>We represent the Posterior distribution as a Markov-Chain with the Metropolis Hastings algorithm</a:t>
            </a:r>
            <a:endParaRPr lang="en-US" sz="2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08122-7722-0F49-9B94-BCBAD96F5974}"/>
              </a:ext>
            </a:extLst>
          </p:cNvPr>
          <p:cNvSpPr/>
          <p:nvPr/>
        </p:nvSpPr>
        <p:spPr>
          <a:xfrm>
            <a:off x="0" y="5489447"/>
            <a:ext cx="3568591" cy="21544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GB" sz="800"/>
              <a:t>Probabilistic Surface Reconstruction with Unknown Correspondence</a:t>
            </a:r>
            <a:endParaRPr lang="da-DK" sz="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FD6DC-BA6E-7344-B6FA-BBEBBB9F3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9" t="1728" r="906" b="1919"/>
          <a:stretch/>
        </p:blipFill>
        <p:spPr>
          <a:xfrm>
            <a:off x="359526" y="1985238"/>
            <a:ext cx="2121104" cy="132203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35D6615-8469-0F4A-ADB9-CD699604BFED}"/>
              </a:ext>
            </a:extLst>
          </p:cNvPr>
          <p:cNvSpPr txBox="1"/>
          <p:nvPr/>
        </p:nvSpPr>
        <p:spPr>
          <a:xfrm>
            <a:off x="2968385" y="5099933"/>
            <a:ext cx="246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Two random samples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01CB5A-FD64-7346-B300-E78C9CC67C22}"/>
              </a:ext>
            </a:extLst>
          </p:cNvPr>
          <p:cNvSpPr txBox="1"/>
          <p:nvPr/>
        </p:nvSpPr>
        <p:spPr>
          <a:xfrm rot="16200000">
            <a:off x="4239280" y="3071592"/>
            <a:ext cx="251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Long bone reconstruction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4BD50-F36C-D140-A1CE-E3C41A3225A2}"/>
              </a:ext>
            </a:extLst>
          </p:cNvPr>
          <p:cNvSpPr txBox="1"/>
          <p:nvPr/>
        </p:nvSpPr>
        <p:spPr>
          <a:xfrm rot="16200000">
            <a:off x="1543476" y="3162492"/>
            <a:ext cx="2511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Short bone reconstruction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8659BB-B893-2D49-BD6B-00A1AC3ED657}"/>
              </a:ext>
            </a:extLst>
          </p:cNvPr>
          <p:cNvSpPr txBox="1"/>
          <p:nvPr/>
        </p:nvSpPr>
        <p:spPr>
          <a:xfrm>
            <a:off x="3233193" y="3165135"/>
            <a:ext cx="186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Correspondence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3425BA-CA1C-3946-9580-7E701A96B94F}"/>
              </a:ext>
            </a:extLst>
          </p:cNvPr>
          <p:cNvSpPr txBox="1"/>
          <p:nvPr/>
        </p:nvSpPr>
        <p:spPr>
          <a:xfrm>
            <a:off x="772678" y="3454093"/>
            <a:ext cx="12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Partial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1F4444-3ECD-FE45-A291-C69FF327ED55}"/>
                  </a:ext>
                </a:extLst>
              </p:cNvPr>
              <p:cNvSpPr txBox="1"/>
              <p:nvPr/>
            </p:nvSpPr>
            <p:spPr>
              <a:xfrm>
                <a:off x="1251036" y="3747733"/>
                <a:ext cx="2083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b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1F4444-3ECD-FE45-A291-C69FF327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036" y="3747733"/>
                <a:ext cx="208390" cy="307777"/>
              </a:xfrm>
              <a:prstGeom prst="rect">
                <a:avLst/>
              </a:prstGeom>
              <a:blipFill>
                <a:blip r:embed="rId10"/>
                <a:stretch>
                  <a:fillRect l="-23529" r="-23529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B503C164-505B-9249-B60B-DC5556DAD128}"/>
              </a:ext>
            </a:extLst>
          </p:cNvPr>
          <p:cNvCxnSpPr>
            <a:cxnSpLocks/>
          </p:cNvCxnSpPr>
          <p:nvPr/>
        </p:nvCxnSpPr>
        <p:spPr>
          <a:xfrm flipV="1">
            <a:off x="1801099" y="1748306"/>
            <a:ext cx="891830" cy="456734"/>
          </a:xfrm>
          <a:prstGeom prst="curvedConnector3">
            <a:avLst>
              <a:gd name="adj1" fmla="val -543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85624821-02C2-ED43-BE6E-01BAC48FB156}"/>
              </a:ext>
            </a:extLst>
          </p:cNvPr>
          <p:cNvCxnSpPr>
            <a:cxnSpLocks/>
          </p:cNvCxnSpPr>
          <p:nvPr/>
        </p:nvCxnSpPr>
        <p:spPr>
          <a:xfrm flipV="1">
            <a:off x="1648321" y="1392707"/>
            <a:ext cx="2923679" cy="738922"/>
          </a:xfrm>
          <a:prstGeom prst="curvedConnector3">
            <a:avLst>
              <a:gd name="adj1" fmla="val -217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8EEE56D-45BA-1A47-B1B4-F75FDC7C3B0E}"/>
              </a:ext>
            </a:extLst>
          </p:cNvPr>
          <p:cNvSpPr txBox="1"/>
          <p:nvPr/>
        </p:nvSpPr>
        <p:spPr>
          <a:xfrm>
            <a:off x="6080186" y="2731604"/>
            <a:ext cx="2811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/>
              <a:t>Technical contribution </a:t>
            </a:r>
            <a:r>
              <a:rPr lang="en-US" sz="1800"/>
              <a:t>Geometry informed proposal for fast convergence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38E0D56-B5E2-6B48-89D2-2AEDCC3520D1}"/>
              </a:ext>
            </a:extLst>
          </p:cNvPr>
          <p:cNvCxnSpPr>
            <a:cxnSpLocks/>
            <a:stCxn id="77" idx="0"/>
            <a:endCxn id="78" idx="0"/>
          </p:cNvCxnSpPr>
          <p:nvPr/>
        </p:nvCxnSpPr>
        <p:spPr>
          <a:xfrm rot="5400000" flipH="1" flipV="1">
            <a:off x="4023250" y="2916559"/>
            <a:ext cx="222419" cy="1953168"/>
          </a:xfrm>
          <a:prstGeom prst="curvedConnector3">
            <a:avLst>
              <a:gd name="adj1" fmla="val 20277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1">
            <a:extLst>
              <a:ext uri="{FF2B5EF4-FFF2-40B4-BE49-F238E27FC236}">
                <a16:creationId xmlns:a16="http://schemas.microsoft.com/office/drawing/2014/main" id="{E4A48096-E455-974C-BA62-D4F6BBC26D1C}"/>
              </a:ext>
            </a:extLst>
          </p:cNvPr>
          <p:cNvSpPr/>
          <p:nvPr/>
        </p:nvSpPr>
        <p:spPr>
          <a:xfrm>
            <a:off x="6507556" y="3829471"/>
            <a:ext cx="195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/>
              <a:t>=&gt; Poster</a:t>
            </a:r>
            <a:endParaRPr lang="en-CH" sz="2800" b="1"/>
          </a:p>
        </p:txBody>
      </p:sp>
      <p:sp>
        <p:nvSpPr>
          <p:cNvPr id="77" name="Google Shape;253;p25">
            <a:extLst>
              <a:ext uri="{FF2B5EF4-FFF2-40B4-BE49-F238E27FC236}">
                <a16:creationId xmlns:a16="http://schemas.microsoft.com/office/drawing/2014/main" id="{28BEF923-2C09-2941-8F41-37FF3251B5B1}"/>
              </a:ext>
            </a:extLst>
          </p:cNvPr>
          <p:cNvSpPr/>
          <p:nvPr/>
        </p:nvSpPr>
        <p:spPr>
          <a:xfrm>
            <a:off x="3086025" y="4004352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3;p25">
            <a:extLst>
              <a:ext uri="{FF2B5EF4-FFF2-40B4-BE49-F238E27FC236}">
                <a16:creationId xmlns:a16="http://schemas.microsoft.com/office/drawing/2014/main" id="{0CE4FE30-F2AE-BD49-AED6-CC626D8429EA}"/>
              </a:ext>
            </a:extLst>
          </p:cNvPr>
          <p:cNvSpPr/>
          <p:nvPr/>
        </p:nvSpPr>
        <p:spPr>
          <a:xfrm>
            <a:off x="5039193" y="3781933"/>
            <a:ext cx="143700" cy="150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978ADB-A491-E04D-8C32-14917BF7A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87"/>
          <a:stretch/>
        </p:blipFill>
        <p:spPr>
          <a:xfrm>
            <a:off x="648912" y="4004022"/>
            <a:ext cx="1159755" cy="12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6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7" grpId="0"/>
      <p:bldP spid="40" grpId="0"/>
      <p:bldP spid="62" grpId="0"/>
      <p:bldP spid="67" grpId="0"/>
      <p:bldP spid="77" grpId="0" animBg="1"/>
      <p:bldP spid="78" grpId="0" animBg="1"/>
    </p:bldLst>
  </p:timing>
</p:sld>
</file>

<file path=ppt/theme/theme1.xml><?xml version="1.0" encoding="utf-8"?>
<a:theme xmlns:a="http://schemas.openxmlformats.org/drawingml/2006/main" name="uni_basel_V02_en">
  <a:themeElements>
    <a:clrScheme name="Uni Basel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22510</TotalTime>
  <Words>473</Words>
  <Application>Microsoft Macintosh PowerPoint</Application>
  <PresentationFormat>On-screen Show (16:10)</PresentationFormat>
  <Paragraphs>73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Georgia</vt:lpstr>
      <vt:lpstr>uni_basel_V02_en</vt:lpstr>
      <vt:lpstr>Probabilistic Surface Reconstruction with Unknown Correspondence</vt:lpstr>
      <vt:lpstr>Probabilistic Surface Reconstruction with Unknown Correspondence</vt:lpstr>
      <vt:lpstr>Statistical Shape Models (SSMs)</vt:lpstr>
      <vt:lpstr>Surface Reconstruction methods</vt:lpstr>
      <vt:lpstr>Point Correspondence uncertainty</vt:lpstr>
      <vt:lpstr>Method comparison Length estimation of Femur</vt:lpstr>
      <vt:lpstr>We represent the Posterior distribution as a Markov-Chain with the Metropolis Hastings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Posterior estimation of partial shape  Lab-meeting</dc:title>
  <cp:lastModifiedBy>Mariyana Madsen</cp:lastModifiedBy>
  <cp:revision>252</cp:revision>
  <cp:lastPrinted>2019-09-29T19:04:17Z</cp:lastPrinted>
  <dcterms:modified xsi:type="dcterms:W3CDTF">2019-10-16T17:14:22Z</dcterms:modified>
</cp:coreProperties>
</file>